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2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75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3761899999999996E-2"/>
          <c:y val="6.0939599999999997E-2"/>
          <c:w val="0.93123800000000001"/>
          <c:h val="0.83705300000000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Балл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Sheet1!$B$1:$G$1</c:f>
              <c:strCach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25</c:v>
                </c:pt>
                <c:pt idx="1">
                  <c:v>27</c:v>
                </c:pt>
                <c:pt idx="2">
                  <c:v>18</c:v>
                </c:pt>
                <c:pt idx="3">
                  <c:v>5</c:v>
                </c:pt>
                <c:pt idx="4">
                  <c:v>6</c:v>
                </c:pt>
                <c:pt idx="5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35-4888-83BE-EACE8AC959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ru-RU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ru-RU"/>
          </a:p>
        </c:txPr>
        <c:crossAx val="2094734552"/>
        <c:crosses val="autoZero"/>
        <c:crossBetween val="between"/>
        <c:majorUnit val="10"/>
        <c:minorUnit val="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6.08719E-2"/>
          <c:w val="0.56214200000000003"/>
          <c:h val="0.92662800000000001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Область 1</c:v>
                </c:pt>
              </c:strCache>
            </c:strRef>
          </c:tx>
          <c:spPr>
            <a:solidFill>
              <a:srgbClr val="F8BA00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1C72-4CD0-9025-D9C03ECE479B}"/>
              </c:ext>
            </c:extLst>
          </c:dPt>
          <c:dPt>
            <c:idx val="1"/>
            <c:bubble3D val="0"/>
            <c:spPr>
              <a:solidFill>
                <a:schemeClr val="accent4">
                  <a:hueOff val="-858837"/>
                  <a:lumOff val="-9791"/>
                </a:scheme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72-4CD0-9025-D9C03ECE479B}"/>
              </c:ext>
            </c:extLst>
          </c:dPt>
          <c:dPt>
            <c:idx val="2"/>
            <c:bubble3D val="0"/>
            <c:spPr>
              <a:solidFill>
                <a:srgbClr val="FF540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C72-4CD0-9025-D9C03ECE479B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5000" b="0" i="0" u="none" strike="noStrike">
                      <a:solidFill>
                        <a:srgbClr val="FFFFFF"/>
                      </a:solidFill>
                      <a:latin typeface="Helvetica Neue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1C72-4CD0-9025-D9C03ECE479B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5000" b="0" i="0" u="none" strike="noStrike">
                      <a:solidFill>
                        <a:srgbClr val="FFFFFF"/>
                      </a:solidFill>
                      <a:latin typeface="Helvetica Neue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1C72-4CD0-9025-D9C03ECE479B}"/>
                </c:ext>
              </c:extLst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5000" b="0" i="0" u="none" strike="noStrike">
                      <a:solidFill>
                        <a:srgbClr val="FFFFFF"/>
                      </a:solidFill>
                      <a:latin typeface="Helvetica Neue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1C72-4CD0-9025-D9C03ECE479B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5000" b="0" i="0" u="none" strike="noStrike">
                    <a:solidFill>
                      <a:srgbClr val="FFFFFF"/>
                    </a:solidFill>
                    <a:latin typeface="Helvetica Neue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Sheet1!$B$1:$D$1</c:f>
              <c:strCache>
                <c:ptCount val="3"/>
                <c:pt idx="0">
                  <c:v>Норма</c:v>
                </c:pt>
                <c:pt idx="1">
                  <c:v>Парасимпатикотония</c:v>
                </c:pt>
                <c:pt idx="2">
                  <c:v>Выраженная парасимпатикония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6</c:v>
                </c:pt>
                <c:pt idx="1">
                  <c:v>1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C72-4CD0-9025-D9C03ECE47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44154700000000002"/>
          <c:y val="0"/>
          <c:w val="0.55845299999999998"/>
          <c:h val="0.16390299999999999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400" b="0" i="0" u="none" strike="noStrike">
              <a:solidFill>
                <a:srgbClr val="000000"/>
              </a:solidFill>
              <a:latin typeface="Helvetica Neue"/>
            </a:defRPr>
          </a:pPr>
          <a:endParaRPr lang="ru-RU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63368599999999997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Область 1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A63E-48FE-B7BD-CC9951CB7F9D}"/>
              </c:ext>
            </c:extLst>
          </c:dPt>
          <c:dPt>
            <c:idx val="1"/>
            <c:bubble3D val="0"/>
            <c:spPr>
              <a:solidFill>
                <a:schemeClr val="accent2">
                  <a:hueOff val="260013"/>
                  <a:satOff val="17755"/>
                  <a:lumOff val="-25437"/>
                </a:scheme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3E-48FE-B7BD-CC9951CB7F9D}"/>
              </c:ext>
            </c:extLst>
          </c:dPt>
          <c:dPt>
            <c:idx val="2"/>
            <c:bubble3D val="0"/>
            <c:spPr>
              <a:solidFill>
                <a:schemeClr val="accent3">
                  <a:hueOff val="362282"/>
                  <a:satOff val="31803"/>
                  <a:lumOff val="-18242"/>
                </a:scheme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A63E-48FE-B7BD-CC9951CB7F9D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5000" b="0" i="0" u="none" strike="noStrike">
                      <a:solidFill>
                        <a:srgbClr val="FFFFFF"/>
                      </a:solidFill>
                      <a:latin typeface="Helvetica Neue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A63E-48FE-B7BD-CC9951CB7F9D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5000" b="0" i="0" u="none" strike="noStrike">
                      <a:solidFill>
                        <a:srgbClr val="FFFFFF"/>
                      </a:solidFill>
                      <a:latin typeface="Helvetica Neue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A63E-48FE-B7BD-CC9951CB7F9D}"/>
                </c:ext>
              </c:extLst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5000" b="0" i="0" u="none" strike="noStrike">
                      <a:solidFill>
                        <a:srgbClr val="FFFFFF"/>
                      </a:solidFill>
                      <a:latin typeface="Helvetica Neue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A63E-48FE-B7BD-CC9951CB7F9D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5000" b="0" i="0" u="none" strike="noStrike">
                    <a:solidFill>
                      <a:srgbClr val="FFFFFF"/>
                    </a:solidFill>
                    <a:latin typeface="Helvetica Neue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Sheet1!$B$1:$D$1</c:f>
              <c:strCache>
                <c:ptCount val="3"/>
                <c:pt idx="0">
                  <c:v>Хорошо</c:v>
                </c:pt>
                <c:pt idx="1">
                  <c:v>Удовлетворительно</c:v>
                </c:pt>
                <c:pt idx="2">
                  <c:v>Средне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4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63E-48FE-B7BD-CC9951CB7F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8110400000000004"/>
          <c:y val="6.0209199999999999E-3"/>
          <c:w val="0.31889600000000001"/>
          <c:h val="0.16843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400" b="0" i="0" u="none" strike="noStrike">
              <a:solidFill>
                <a:srgbClr val="000000"/>
              </a:solidFill>
              <a:latin typeface="Helvetica Neue"/>
            </a:defRPr>
          </a:pPr>
          <a:endParaRPr lang="ru-RU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8.2538799999999996E-2"/>
          <c:y val="5.6412499999999997E-2"/>
          <c:w val="0.91246099999999997"/>
          <c:h val="0.848230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5000" b="0" i="0" u="none" strike="noStrike">
                    <a:solidFill>
                      <a:srgbClr val="FFFFFF"/>
                    </a:solidFill>
                    <a:latin typeface="Helvetica Neue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Sheet1!$B$1:$C$1</c:f>
              <c:strCache>
                <c:ptCount val="2"/>
                <c:pt idx="0">
                  <c:v>Ротавирус</c:v>
                </c:pt>
                <c:pt idx="1">
                  <c:v>ОРВИ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17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78-472A-A083-BD668387E0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ru-RU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ru-RU"/>
          </a:p>
        </c:txPr>
        <c:crossAx val="2094734552"/>
        <c:crosses val="autoZero"/>
        <c:crossBetween val="between"/>
        <c:majorUnit val="4.5"/>
        <c:minorUnit val="2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63368599999999997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Область 1</c:v>
                </c:pt>
              </c:strCache>
            </c:strRef>
          </c:tx>
          <c:spPr>
            <a:solidFill>
              <a:srgbClr val="CB297B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CB297B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EF-4353-8579-F856857364C7}"/>
              </c:ext>
            </c:extLst>
          </c:dPt>
          <c:dPt>
            <c:idx val="1"/>
            <c:bubble3D val="0"/>
            <c:spPr>
              <a:solidFill>
                <a:srgbClr val="83419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04EF-4353-8579-F856857364C7}"/>
              </c:ext>
            </c:extLst>
          </c:dPt>
          <c:dPt>
            <c:idx val="2"/>
            <c:bubble3D val="0"/>
            <c:spPr>
              <a:solidFill>
                <a:srgbClr val="EF5FA7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04EF-4353-8579-F856857364C7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5000" b="0" i="0" u="none" strike="noStrike">
                      <a:solidFill>
                        <a:srgbClr val="FFFFFF"/>
                      </a:solidFill>
                      <a:latin typeface="Helvetica Neue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04EF-4353-8579-F856857364C7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5000" b="0" i="0" u="none" strike="noStrike">
                      <a:solidFill>
                        <a:srgbClr val="FFFFFF"/>
                      </a:solidFill>
                      <a:latin typeface="Helvetica Neue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04EF-4353-8579-F856857364C7}"/>
                </c:ext>
              </c:extLst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5000" b="0" i="0" u="none" strike="noStrike">
                      <a:solidFill>
                        <a:srgbClr val="FFFFFF"/>
                      </a:solidFill>
                      <a:latin typeface="Helvetica Neue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04EF-4353-8579-F856857364C7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5000" b="0" i="0" u="none" strike="noStrike">
                    <a:solidFill>
                      <a:srgbClr val="FFFFFF"/>
                    </a:solidFill>
                    <a:latin typeface="Helvetica Neue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Sheet1!$B$1:$D$1</c:f>
              <c:strCache>
                <c:ptCount val="3"/>
                <c:pt idx="0">
                  <c:v>Без симптомов</c:v>
                </c:pt>
                <c:pt idx="1">
                  <c:v>Легкая форма</c:v>
                </c:pt>
                <c:pt idx="2">
                  <c:v>Средняя форма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4EF-4353-8579-F856857364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8110400000000004"/>
          <c:y val="6.0209199999999999E-3"/>
          <c:w val="0.31889600000000001"/>
          <c:h val="0.16843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400" b="0" i="0" u="none" strike="noStrike">
              <a:solidFill>
                <a:srgbClr val="000000"/>
              </a:solidFill>
              <a:latin typeface="Helvetica Neue"/>
            </a:defRPr>
          </a:pPr>
          <a:endParaRPr lang="ru-RU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Авокадо и лаймы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23" name="Автор и дат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Информация о факте</a:t>
            </a:r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Авторство</a:t>
            </a:r>
          </a:p>
        </p:txBody>
      </p:sp>
      <p:sp>
        <p:nvSpPr>
          <p:cNvPr id="11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Миска салата с жареным рисом, варёными яйцами и палочками для еды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Тарелка с рублеными котлетами из лосося, салатом и хумусом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Тарелка пасты папарделле с зелёным маслом из петрушки, жареным фундуком и стружкой сыра пармезан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миска салата с жареным рисом, варёными яйцами и палочками для еды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арелка с рублеными котлетами из лосося, салатом и хумусом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Тарелка пасты папарделле с зелёным маслом из петрушки, жареным фундуком и стружкой сыра пармезан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Заголовок раздела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" name="Двухмерная столбчатая диаграмма"/>
          <p:cNvGraphicFramePr/>
          <p:nvPr/>
        </p:nvGraphicFramePr>
        <p:xfrm>
          <a:off x="5198311" y="3588537"/>
          <a:ext cx="12670338" cy="8137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5" name="Шкала депрессии Бека"/>
          <p:cNvSpPr txBox="1">
            <a:spLocks noGrp="1"/>
          </p:cNvSpPr>
          <p:nvPr>
            <p:ph type="title" idx="4294967295"/>
          </p:nvPr>
        </p:nvSpPr>
        <p:spPr>
          <a:xfrm>
            <a:off x="1206500" y="646775"/>
            <a:ext cx="21971000" cy="1435101"/>
          </a:xfrm>
          <a:prstGeom prst="rect">
            <a:avLst/>
          </a:prstGeom>
        </p:spPr>
        <p:txBody>
          <a:bodyPr/>
          <a:lstStyle/>
          <a:p>
            <a:r>
              <a:t>Шкала депрессии Бека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" name="Двухмерная круговая диаграмма"/>
          <p:cNvGraphicFramePr/>
          <p:nvPr/>
        </p:nvGraphicFramePr>
        <p:xfrm>
          <a:off x="6811121" y="2241644"/>
          <a:ext cx="17893323" cy="10710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8" name="Индекс Кердо"/>
          <p:cNvSpPr txBox="1">
            <a:spLocks noGrp="1"/>
          </p:cNvSpPr>
          <p:nvPr>
            <p:ph type="title" idx="4294967295"/>
          </p:nvPr>
        </p:nvSpPr>
        <p:spPr>
          <a:xfrm>
            <a:off x="854911" y="538594"/>
            <a:ext cx="21971001" cy="1435101"/>
          </a:xfrm>
          <a:prstGeom prst="rect">
            <a:avLst/>
          </a:prstGeom>
        </p:spPr>
        <p:txBody>
          <a:bodyPr/>
          <a:lstStyle/>
          <a:p>
            <a:r>
              <a:t>Индекс Кердо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" name="Двухмерная круговая диаграмма"/>
          <p:cNvGraphicFramePr/>
          <p:nvPr/>
        </p:nvGraphicFramePr>
        <p:xfrm>
          <a:off x="6221591" y="2627867"/>
          <a:ext cx="16368029" cy="1037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1" name="Индекс Руфье"/>
          <p:cNvSpPr txBox="1">
            <a:spLocks noGrp="1"/>
          </p:cNvSpPr>
          <p:nvPr>
            <p:ph type="title" idx="4294967295"/>
          </p:nvPr>
        </p:nvSpPr>
        <p:spPr>
          <a:xfrm>
            <a:off x="854911" y="565640"/>
            <a:ext cx="21971001" cy="1435101"/>
          </a:xfrm>
          <a:prstGeom prst="rect">
            <a:avLst/>
          </a:prstGeom>
        </p:spPr>
        <p:txBody>
          <a:bodyPr/>
          <a:lstStyle/>
          <a:p>
            <a:r>
              <a:t>Индекс Руфье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Заболеваемость участников"/>
          <p:cNvSpPr txBox="1">
            <a:spLocks noGrp="1"/>
          </p:cNvSpPr>
          <p:nvPr>
            <p:ph type="title" idx="4294967295"/>
          </p:nvPr>
        </p:nvSpPr>
        <p:spPr>
          <a:xfrm>
            <a:off x="854911" y="565640"/>
            <a:ext cx="21971001" cy="1435101"/>
          </a:xfrm>
          <a:prstGeom prst="rect">
            <a:avLst/>
          </a:prstGeom>
        </p:spPr>
        <p:txBody>
          <a:bodyPr/>
          <a:lstStyle/>
          <a:p>
            <a:r>
              <a:t>Заболеваемость участников</a:t>
            </a:r>
          </a:p>
        </p:txBody>
      </p:sp>
      <p:graphicFrame>
        <p:nvGraphicFramePr>
          <p:cNvPr id="164" name="Двухмерная столбчатая диаграмма"/>
          <p:cNvGraphicFramePr/>
          <p:nvPr/>
        </p:nvGraphicFramePr>
        <p:xfrm>
          <a:off x="4180911" y="2930440"/>
          <a:ext cx="14150995" cy="8790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" name="Двухмерная круговая диаграмма"/>
          <p:cNvGraphicFramePr/>
          <p:nvPr>
            <p:extLst>
              <p:ext uri="{D42A27DB-BD31-4B8C-83A1-F6EECF244321}">
                <p14:modId xmlns:p14="http://schemas.microsoft.com/office/powerpoint/2010/main" val="1988180316"/>
              </p:ext>
            </p:extLst>
          </p:nvPr>
        </p:nvGraphicFramePr>
        <p:xfrm>
          <a:off x="6221591" y="2589767"/>
          <a:ext cx="16368029" cy="1037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7" name="Ротавирус"/>
          <p:cNvSpPr txBox="1">
            <a:spLocks noGrp="1"/>
          </p:cNvSpPr>
          <p:nvPr>
            <p:ph type="title" idx="4294967295"/>
          </p:nvPr>
        </p:nvSpPr>
        <p:spPr>
          <a:xfrm>
            <a:off x="854911" y="565640"/>
            <a:ext cx="21971001" cy="1435101"/>
          </a:xfrm>
          <a:prstGeom prst="rect">
            <a:avLst/>
          </a:prstGeom>
        </p:spPr>
        <p:txBody>
          <a:bodyPr/>
          <a:lstStyle/>
          <a:p>
            <a:r>
              <a:t>Ротавирус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4C7F78-0D31-55DC-F083-482557D8C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759" y="82315"/>
            <a:ext cx="14927178" cy="82970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95F0AB-E3A0-5AF5-DB11-DF2196220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611" y="8933901"/>
            <a:ext cx="2125751" cy="207954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0C3FA76-D610-3580-6666-F1CA109EA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002" y="8910818"/>
            <a:ext cx="2258612" cy="207954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DDB76D3-553E-9B79-4D0A-3FA99CDFF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0044" y="8933901"/>
            <a:ext cx="2033584" cy="20795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F6CFE00-1EA2-8434-43F4-F027F74B0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434" y="8909845"/>
            <a:ext cx="2033584" cy="20803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3D464E-9421-D26C-00FC-B894DBCC3409}"/>
              </a:ext>
            </a:extLst>
          </p:cNvPr>
          <p:cNvSpPr txBox="1"/>
          <p:nvPr/>
        </p:nvSpPr>
        <p:spPr>
          <a:xfrm>
            <a:off x="3531899" y="8482524"/>
            <a:ext cx="678979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l-GR" sz="5400" b="1" i="1">
                <a:solidFill>
                  <a:schemeClr val="bg2">
                    <a:lumMod val="10000"/>
                  </a:schemeClr>
                </a:solidFill>
              </a:rPr>
              <a:t>α</a:t>
            </a:r>
            <a:endParaRPr lang="ru-RU" sz="5400" b="1" i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E4427A-2AB8-4F3C-D285-CB83BA3A1448}"/>
              </a:ext>
            </a:extLst>
          </p:cNvPr>
          <p:cNvSpPr txBox="1"/>
          <p:nvPr/>
        </p:nvSpPr>
        <p:spPr>
          <a:xfrm>
            <a:off x="6193365" y="8436358"/>
            <a:ext cx="1248261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l-GR" sz="6000" b="1" i="1">
                <a:solidFill>
                  <a:schemeClr val="bg2">
                    <a:lumMod val="10000"/>
                  </a:schemeClr>
                </a:solidFill>
              </a:rPr>
              <a:t>β</a:t>
            </a:r>
            <a:endParaRPr lang="ru-RU" sz="6000" b="1" i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A2C16E-67E1-4A0E-56AA-0BBBB4F83DA1}"/>
              </a:ext>
            </a:extLst>
          </p:cNvPr>
          <p:cNvSpPr txBox="1"/>
          <p:nvPr/>
        </p:nvSpPr>
        <p:spPr>
          <a:xfrm>
            <a:off x="14360554" y="8482524"/>
            <a:ext cx="678979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l-GR" sz="5400" b="1" i="1">
                <a:solidFill>
                  <a:schemeClr val="bg2">
                    <a:lumMod val="10000"/>
                  </a:schemeClr>
                </a:solidFill>
              </a:rPr>
              <a:t>α</a:t>
            </a:r>
            <a:endParaRPr lang="ru-RU" sz="5400" b="1" i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E1FE72-0F08-CC56-DA86-C0EB9F2DA077}"/>
              </a:ext>
            </a:extLst>
          </p:cNvPr>
          <p:cNvSpPr txBox="1"/>
          <p:nvPr/>
        </p:nvSpPr>
        <p:spPr>
          <a:xfrm>
            <a:off x="17022020" y="8436358"/>
            <a:ext cx="1248261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l-GR" sz="6000" b="1" i="1">
                <a:solidFill>
                  <a:schemeClr val="bg2">
                    <a:lumMod val="10000"/>
                  </a:schemeClr>
                </a:solidFill>
              </a:rPr>
              <a:t>β</a:t>
            </a:r>
            <a:endParaRPr lang="ru-RU" sz="6000" b="1" i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787DDA58-E194-185F-5CDF-46E3CAFA3FC2}"/>
              </a:ext>
            </a:extLst>
          </p:cNvPr>
          <p:cNvSpPr/>
          <p:nvPr/>
        </p:nvSpPr>
        <p:spPr>
          <a:xfrm rot="15823555">
            <a:off x="17407095" y="4987794"/>
            <a:ext cx="762778" cy="70460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Стрелка: вправо 26">
            <a:extLst>
              <a:ext uri="{FF2B5EF4-FFF2-40B4-BE49-F238E27FC236}">
                <a16:creationId xmlns:a16="http://schemas.microsoft.com/office/drawing/2014/main" id="{84B23587-74EE-A3A0-7812-60BF9C25E2D5}"/>
              </a:ext>
            </a:extLst>
          </p:cNvPr>
          <p:cNvSpPr/>
          <p:nvPr/>
        </p:nvSpPr>
        <p:spPr>
          <a:xfrm rot="7036466">
            <a:off x="4620612" y="7006125"/>
            <a:ext cx="762778" cy="70460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4C84CB4-2C65-C630-993A-F68021FD5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927" y="1428287"/>
            <a:ext cx="5748602" cy="4329416"/>
          </a:xfrm>
          <a:prstGeom prst="rect">
            <a:avLst/>
          </a:prstGeom>
          <a:ln w="127000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D2DE981-5C8B-6A90-0240-FD4C326BD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72433" y="287450"/>
            <a:ext cx="4976381" cy="3747837"/>
          </a:xfrm>
          <a:prstGeom prst="rect">
            <a:avLst/>
          </a:prstGeom>
          <a:ln w="127000" cap="sq">
            <a:solidFill>
              <a:schemeClr val="accent6">
                <a:lumMod val="40000"/>
                <a:lumOff val="6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2AAEC01-7057-5F96-43A1-223DF153B68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541" b="11420"/>
          <a:stretch/>
        </p:blipFill>
        <p:spPr>
          <a:xfrm>
            <a:off x="19047486" y="4382623"/>
            <a:ext cx="5026274" cy="3476236"/>
          </a:xfrm>
          <a:prstGeom prst="rect">
            <a:avLst/>
          </a:prstGeom>
          <a:ln w="127000" cap="sq">
            <a:solidFill>
              <a:schemeClr val="accent6">
                <a:lumMod val="40000"/>
                <a:lumOff val="6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05148983-3C04-6304-2334-1B1A2F219874}"/>
              </a:ext>
            </a:extLst>
          </p:cNvPr>
          <p:cNvCxnSpPr>
            <a:cxnSpLocks/>
          </p:cNvCxnSpPr>
          <p:nvPr/>
        </p:nvCxnSpPr>
        <p:spPr>
          <a:xfrm flipH="1" flipV="1">
            <a:off x="5572399" y="7358428"/>
            <a:ext cx="532619" cy="126850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F4DFCCAC-E928-0074-1798-95291953161D}"/>
              </a:ext>
            </a:extLst>
          </p:cNvPr>
          <p:cNvCxnSpPr>
            <a:cxnSpLocks/>
          </p:cNvCxnSpPr>
          <p:nvPr/>
        </p:nvCxnSpPr>
        <p:spPr>
          <a:xfrm flipV="1">
            <a:off x="16953820" y="5757703"/>
            <a:ext cx="595318" cy="2869225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B412548-55E0-85DF-CBBE-38485EB1BB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1434" y="11417499"/>
            <a:ext cx="2033584" cy="2150456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DC7FFB28-B432-0449-BB18-2A2C7798E2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00044" y="11417499"/>
            <a:ext cx="2033584" cy="2077913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501395D-45CA-0B51-A40B-E818B73419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7495" y="11289605"/>
            <a:ext cx="2209119" cy="227835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9D0A842D-80E5-72E8-E1E9-2CB8B27735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38495" y="11417499"/>
            <a:ext cx="2083867" cy="2077913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30671286-E7A6-3A95-8344-ED818759CF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73473" y="8699560"/>
            <a:ext cx="1248261" cy="4728990"/>
          </a:xfrm>
          <a:prstGeom prst="rect">
            <a:avLst/>
          </a:prstGeom>
        </p:spPr>
      </p:pic>
      <p:pic>
        <p:nvPicPr>
          <p:cNvPr id="1026" name="Picture 2" descr="Глаз открыт – Бесплатные иконки: формы">
            <a:extLst>
              <a:ext uri="{FF2B5EF4-FFF2-40B4-BE49-F238E27FC236}">
                <a16:creationId xmlns:a16="http://schemas.microsoft.com/office/drawing/2014/main" id="{B55095B9-1BA8-4F6B-EE3A-3D3F3E8EF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894" y="9147133"/>
            <a:ext cx="1605756" cy="160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Закрытые глаза – Бесплатные иконки: медицинский">
            <a:extLst>
              <a:ext uri="{FF2B5EF4-FFF2-40B4-BE49-F238E27FC236}">
                <a16:creationId xmlns:a16="http://schemas.microsoft.com/office/drawing/2014/main" id="{7D02A47E-98B2-C162-8DB2-E42D2830D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544" y="11417499"/>
            <a:ext cx="2150456" cy="215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D73DFE6-56A9-E058-A41D-AE397C425A7C}"/>
              </a:ext>
            </a:extLst>
          </p:cNvPr>
          <p:cNvSpPr txBox="1"/>
          <p:nvPr/>
        </p:nvSpPr>
        <p:spPr>
          <a:xfrm>
            <a:off x="8665790" y="10752889"/>
            <a:ext cx="2353027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800">
                <a:solidFill>
                  <a:schemeClr val="bg2">
                    <a:lumMod val="10000"/>
                  </a:schemeClr>
                </a:solidFill>
                <a:effectLst/>
              </a:rPr>
              <a:t>nose</a:t>
            </a:r>
            <a:endParaRPr lang="ru-RU" sz="48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A8E6EC-12EB-2167-A527-AA581CA4C4F8}"/>
              </a:ext>
            </a:extLst>
          </p:cNvPr>
          <p:cNvSpPr txBox="1"/>
          <p:nvPr/>
        </p:nvSpPr>
        <p:spPr>
          <a:xfrm>
            <a:off x="8368854" y="12885003"/>
            <a:ext cx="2946900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800">
                <a:solidFill>
                  <a:schemeClr val="bg2">
                    <a:lumMod val="10000"/>
                  </a:schemeClr>
                </a:solidFill>
                <a:effectLst/>
              </a:rPr>
              <a:t>back</a:t>
            </a:r>
            <a:endParaRPr lang="ru-RU" sz="48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17A3EA-5E90-91F3-C615-1BFF00B2D9D2}"/>
              </a:ext>
            </a:extLst>
          </p:cNvPr>
          <p:cNvSpPr txBox="1"/>
          <p:nvPr/>
        </p:nvSpPr>
        <p:spPr>
          <a:xfrm>
            <a:off x="619377" y="0"/>
            <a:ext cx="71814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7200" i="1">
                <a:solidFill>
                  <a:schemeClr val="bg2">
                    <a:lumMod val="10000"/>
                  </a:schemeClr>
                </a:solidFill>
              </a:rPr>
              <a:t>А</a:t>
            </a:r>
            <a:endParaRPr kumimoji="0" lang="ru-RU" sz="7200" b="0" i="1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4630456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4C7F78-0D31-55DC-F083-482557D8C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759" y="82315"/>
            <a:ext cx="14927178" cy="82970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3D464E-9421-D26C-00FC-B894DBCC3409}"/>
              </a:ext>
            </a:extLst>
          </p:cNvPr>
          <p:cNvSpPr txBox="1"/>
          <p:nvPr/>
        </p:nvSpPr>
        <p:spPr>
          <a:xfrm>
            <a:off x="3513257" y="8189646"/>
            <a:ext cx="678979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l-GR" sz="5400" b="1" i="1">
                <a:solidFill>
                  <a:schemeClr val="bg2">
                    <a:lumMod val="10000"/>
                  </a:schemeClr>
                </a:solidFill>
              </a:rPr>
              <a:t>α</a:t>
            </a:r>
            <a:endParaRPr lang="ru-RU" sz="5400" b="1" i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E4427A-2AB8-4F3C-D285-CB83BA3A1448}"/>
              </a:ext>
            </a:extLst>
          </p:cNvPr>
          <p:cNvSpPr txBox="1"/>
          <p:nvPr/>
        </p:nvSpPr>
        <p:spPr>
          <a:xfrm>
            <a:off x="6174723" y="8143480"/>
            <a:ext cx="1248261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l-GR" sz="6000" b="1" i="1">
                <a:solidFill>
                  <a:schemeClr val="bg2">
                    <a:lumMod val="10000"/>
                  </a:schemeClr>
                </a:solidFill>
              </a:rPr>
              <a:t>β</a:t>
            </a:r>
            <a:endParaRPr lang="ru-RU" sz="6000" b="1" i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A2C16E-67E1-4A0E-56AA-0BBBB4F83DA1}"/>
              </a:ext>
            </a:extLst>
          </p:cNvPr>
          <p:cNvSpPr txBox="1"/>
          <p:nvPr/>
        </p:nvSpPr>
        <p:spPr>
          <a:xfrm>
            <a:off x="14291372" y="8179629"/>
            <a:ext cx="678979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l-GR" sz="5400" b="1" i="1">
                <a:solidFill>
                  <a:schemeClr val="bg2">
                    <a:lumMod val="10000"/>
                  </a:schemeClr>
                </a:solidFill>
              </a:rPr>
              <a:t>α</a:t>
            </a:r>
            <a:endParaRPr lang="ru-RU" sz="5400" b="1" i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E1FE72-0F08-CC56-DA86-C0EB9F2DA077}"/>
              </a:ext>
            </a:extLst>
          </p:cNvPr>
          <p:cNvSpPr txBox="1"/>
          <p:nvPr/>
        </p:nvSpPr>
        <p:spPr>
          <a:xfrm>
            <a:off x="16952838" y="8133463"/>
            <a:ext cx="1248261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l-GR" sz="6000" b="1" i="1">
                <a:solidFill>
                  <a:schemeClr val="bg2">
                    <a:lumMod val="10000"/>
                  </a:schemeClr>
                </a:solidFill>
              </a:rPr>
              <a:t>β</a:t>
            </a:r>
            <a:endParaRPr lang="ru-RU" sz="6000" b="1" i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787DDA58-E194-185F-5CDF-46E3CAFA3FC2}"/>
              </a:ext>
            </a:extLst>
          </p:cNvPr>
          <p:cNvSpPr/>
          <p:nvPr/>
        </p:nvSpPr>
        <p:spPr>
          <a:xfrm rot="15823555">
            <a:off x="17407095" y="4987794"/>
            <a:ext cx="762778" cy="70460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Стрелка: вправо 26">
            <a:extLst>
              <a:ext uri="{FF2B5EF4-FFF2-40B4-BE49-F238E27FC236}">
                <a16:creationId xmlns:a16="http://schemas.microsoft.com/office/drawing/2014/main" id="{84B23587-74EE-A3A0-7812-60BF9C25E2D5}"/>
              </a:ext>
            </a:extLst>
          </p:cNvPr>
          <p:cNvSpPr/>
          <p:nvPr/>
        </p:nvSpPr>
        <p:spPr>
          <a:xfrm rot="7036466">
            <a:off x="4620612" y="7006125"/>
            <a:ext cx="762778" cy="70460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4C84CB4-2C65-C630-993A-F68021FD5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27" y="1428287"/>
            <a:ext cx="5748602" cy="4329416"/>
          </a:xfrm>
          <a:prstGeom prst="rect">
            <a:avLst/>
          </a:prstGeom>
          <a:ln w="127000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D2DE981-5C8B-6A90-0240-FD4C326BD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2433" y="287450"/>
            <a:ext cx="4976381" cy="3747837"/>
          </a:xfrm>
          <a:prstGeom prst="rect">
            <a:avLst/>
          </a:prstGeom>
          <a:ln w="127000" cap="sq">
            <a:solidFill>
              <a:schemeClr val="accent6">
                <a:lumMod val="40000"/>
                <a:lumOff val="6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2AAEC01-7057-5F96-43A1-223DF153B6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41" b="11420"/>
          <a:stretch/>
        </p:blipFill>
        <p:spPr>
          <a:xfrm>
            <a:off x="19047486" y="4382623"/>
            <a:ext cx="5026274" cy="3476236"/>
          </a:xfrm>
          <a:prstGeom prst="rect">
            <a:avLst/>
          </a:prstGeom>
          <a:ln w="127000" cap="sq">
            <a:solidFill>
              <a:schemeClr val="accent6">
                <a:lumMod val="40000"/>
                <a:lumOff val="6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05148983-3C04-6304-2334-1B1A2F219874}"/>
              </a:ext>
            </a:extLst>
          </p:cNvPr>
          <p:cNvCxnSpPr>
            <a:cxnSpLocks/>
          </p:cNvCxnSpPr>
          <p:nvPr/>
        </p:nvCxnSpPr>
        <p:spPr>
          <a:xfrm flipH="1" flipV="1">
            <a:off x="5572399" y="7358428"/>
            <a:ext cx="532619" cy="126850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F4DFCCAC-E928-0074-1798-95291953161D}"/>
              </a:ext>
            </a:extLst>
          </p:cNvPr>
          <p:cNvCxnSpPr>
            <a:cxnSpLocks/>
          </p:cNvCxnSpPr>
          <p:nvPr/>
        </p:nvCxnSpPr>
        <p:spPr>
          <a:xfrm flipV="1">
            <a:off x="16953820" y="5757703"/>
            <a:ext cx="595318" cy="2869225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30671286-E7A6-3A95-8344-ED818759C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3473" y="8699560"/>
            <a:ext cx="1248261" cy="4728990"/>
          </a:xfrm>
          <a:prstGeom prst="rect">
            <a:avLst/>
          </a:prstGeom>
        </p:spPr>
      </p:pic>
      <p:pic>
        <p:nvPicPr>
          <p:cNvPr id="1026" name="Picture 2" descr="Глаз открыт – Бесплатные иконки: формы">
            <a:extLst>
              <a:ext uri="{FF2B5EF4-FFF2-40B4-BE49-F238E27FC236}">
                <a16:creationId xmlns:a16="http://schemas.microsoft.com/office/drawing/2014/main" id="{B55095B9-1BA8-4F6B-EE3A-3D3F3E8EF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894" y="9147133"/>
            <a:ext cx="1605756" cy="160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Закрытые глаза – Бесплатные иконки: медицинский">
            <a:extLst>
              <a:ext uri="{FF2B5EF4-FFF2-40B4-BE49-F238E27FC236}">
                <a16:creationId xmlns:a16="http://schemas.microsoft.com/office/drawing/2014/main" id="{7D02A47E-98B2-C162-8DB2-E42D2830D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544" y="11417499"/>
            <a:ext cx="2150456" cy="215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D73DFE6-56A9-E058-A41D-AE397C425A7C}"/>
              </a:ext>
            </a:extLst>
          </p:cNvPr>
          <p:cNvSpPr txBox="1"/>
          <p:nvPr/>
        </p:nvSpPr>
        <p:spPr>
          <a:xfrm>
            <a:off x="8665790" y="10752889"/>
            <a:ext cx="2353027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800">
                <a:solidFill>
                  <a:schemeClr val="bg2">
                    <a:lumMod val="10000"/>
                  </a:schemeClr>
                </a:solidFill>
                <a:effectLst/>
              </a:rPr>
              <a:t>nose</a:t>
            </a:r>
            <a:endParaRPr lang="ru-RU" sz="48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A8E6EC-12EB-2167-A527-AA581CA4C4F8}"/>
              </a:ext>
            </a:extLst>
          </p:cNvPr>
          <p:cNvSpPr txBox="1"/>
          <p:nvPr/>
        </p:nvSpPr>
        <p:spPr>
          <a:xfrm>
            <a:off x="8368854" y="12885003"/>
            <a:ext cx="2946900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800">
                <a:solidFill>
                  <a:schemeClr val="bg2">
                    <a:lumMod val="10000"/>
                  </a:schemeClr>
                </a:solidFill>
                <a:effectLst/>
              </a:rPr>
              <a:t>back</a:t>
            </a:r>
            <a:endParaRPr lang="ru-RU" sz="480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2C97D2BE-2161-083B-8C28-17744C6942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53921" y="8922573"/>
            <a:ext cx="2150456" cy="2084009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98804C1-D8E3-8CE7-2410-6ED5831183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6424" y="9052984"/>
            <a:ext cx="2150456" cy="2108290"/>
          </a:xfrm>
          <a:prstGeom prst="rect">
            <a:avLst/>
          </a:prstGeom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1DB023E2-CD10-56E4-6F19-81ECCAC138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88484" y="8922573"/>
            <a:ext cx="1932260" cy="1994775"/>
          </a:xfrm>
          <a:prstGeom prst="rect">
            <a:avLst/>
          </a:prstGeom>
        </p:spPr>
      </p:pic>
      <p:pic>
        <p:nvPicPr>
          <p:cNvPr id="1029" name="Рисунок 1028">
            <a:extLst>
              <a:ext uri="{FF2B5EF4-FFF2-40B4-BE49-F238E27FC236}">
                <a16:creationId xmlns:a16="http://schemas.microsoft.com/office/drawing/2014/main" id="{ACF31DEC-A920-6343-A1A5-BFDAB10BA5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3558" y="9052985"/>
            <a:ext cx="2171173" cy="2196346"/>
          </a:xfrm>
          <a:prstGeom prst="rect">
            <a:avLst/>
          </a:prstGeom>
        </p:spPr>
      </p:pic>
      <p:pic>
        <p:nvPicPr>
          <p:cNvPr id="1031" name="Рисунок 1030">
            <a:extLst>
              <a:ext uri="{FF2B5EF4-FFF2-40B4-BE49-F238E27FC236}">
                <a16:creationId xmlns:a16="http://schemas.microsoft.com/office/drawing/2014/main" id="{CBC489A6-DCCB-DA50-9AA9-68DB8A5296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16424" y="11405803"/>
            <a:ext cx="2150456" cy="2193588"/>
          </a:xfrm>
          <a:prstGeom prst="rect">
            <a:avLst/>
          </a:prstGeom>
        </p:spPr>
      </p:pic>
      <p:pic>
        <p:nvPicPr>
          <p:cNvPr id="1033" name="Рисунок 1032">
            <a:extLst>
              <a:ext uri="{FF2B5EF4-FFF2-40B4-BE49-F238E27FC236}">
                <a16:creationId xmlns:a16="http://schemas.microsoft.com/office/drawing/2014/main" id="{E7C261EB-E21A-E716-02B5-C59630C6BE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802382" y="11322905"/>
            <a:ext cx="2150456" cy="2245050"/>
          </a:xfrm>
          <a:prstGeom prst="rect">
            <a:avLst/>
          </a:prstGeom>
        </p:spPr>
      </p:pic>
      <p:pic>
        <p:nvPicPr>
          <p:cNvPr id="1037" name="Рисунок 1036">
            <a:extLst>
              <a:ext uri="{FF2B5EF4-FFF2-40B4-BE49-F238E27FC236}">
                <a16:creationId xmlns:a16="http://schemas.microsoft.com/office/drawing/2014/main" id="{037F349B-6864-A245-2F04-9274C5C6B42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80004" y="11286581"/>
            <a:ext cx="2185786" cy="2281374"/>
          </a:xfrm>
          <a:prstGeom prst="rect">
            <a:avLst/>
          </a:prstGeom>
        </p:spPr>
      </p:pic>
      <p:pic>
        <p:nvPicPr>
          <p:cNvPr id="1039" name="Рисунок 1038">
            <a:extLst>
              <a:ext uri="{FF2B5EF4-FFF2-40B4-BE49-F238E27FC236}">
                <a16:creationId xmlns:a16="http://schemas.microsoft.com/office/drawing/2014/main" id="{4836232C-BE4D-DBD4-CFA8-9B37D5463F3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668897" y="11286581"/>
            <a:ext cx="2212322" cy="22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0840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Спасибо за внимание!"/>
          <p:cNvSpPr txBox="1">
            <a:spLocks noGrp="1"/>
          </p:cNvSpPr>
          <p:nvPr>
            <p:ph type="title" idx="4294967295"/>
          </p:nvPr>
        </p:nvSpPr>
        <p:spPr>
          <a:xfrm>
            <a:off x="936047" y="944273"/>
            <a:ext cx="21971001" cy="14351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Спасибо за внимание!</a:t>
            </a:r>
          </a:p>
        </p:txBody>
      </p:sp>
      <p:pic>
        <p:nvPicPr>
          <p:cNvPr id="170" name="IMG_1466.gif" descr="IMG_1466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29850" y="3482245"/>
            <a:ext cx="10783394" cy="8087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36</Words>
  <Application>Microsoft Office PowerPoint</Application>
  <PresentationFormat>Произвольный</PresentationFormat>
  <Paragraphs>28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Helvetica Neue</vt:lpstr>
      <vt:lpstr>Helvetica Neue Medium</vt:lpstr>
      <vt:lpstr>21_BasicWhite</vt:lpstr>
      <vt:lpstr>Шкала депрессии Бека</vt:lpstr>
      <vt:lpstr>Индекс Кердо</vt:lpstr>
      <vt:lpstr>Индекс Руфье</vt:lpstr>
      <vt:lpstr>Заболеваемость участников</vt:lpstr>
      <vt:lpstr>Ротавирус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Антон Белокопытов</cp:lastModifiedBy>
  <cp:revision>4</cp:revision>
  <dcterms:modified xsi:type="dcterms:W3CDTF">2024-08-23T13:34:49Z</dcterms:modified>
</cp:coreProperties>
</file>